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6849"/>
    <a:srgbClr val="10865F"/>
    <a:srgbClr val="0B5F44"/>
    <a:srgbClr val="093922"/>
    <a:srgbClr val="00481F"/>
    <a:srgbClr val="003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31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443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72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77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041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73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89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79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88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629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79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451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F7075-0E4B-42EF-BFB8-2CA8F02CF867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6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068834D9-3BC6-2B43-BEB4-3544F1566F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94"/>
          <a:stretch/>
        </p:blipFill>
        <p:spPr>
          <a:xfrm>
            <a:off x="-298486" y="1120592"/>
            <a:ext cx="5713340" cy="3868275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DD078B7-EB6C-B355-7C21-A4E9FCB8A28B}"/>
              </a:ext>
            </a:extLst>
          </p:cNvPr>
          <p:cNvSpPr/>
          <p:nvPr/>
        </p:nvSpPr>
        <p:spPr>
          <a:xfrm>
            <a:off x="601584" y="-167204"/>
            <a:ext cx="6761827" cy="915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137"/>
              </a:lnSpc>
            </a:pPr>
            <a:r>
              <a:rPr lang="ja-JP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高知で就農！スタートアップセミナー </a:t>
            </a:r>
            <a:r>
              <a:rPr lang="en-US" altLang="ja-JP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in </a:t>
            </a:r>
            <a:r>
              <a:rPr lang="ja-JP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東京</a:t>
            </a:r>
            <a:endParaRPr lang="en-US" altLang="ja-JP" sz="2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62F4C0C-3098-5CAC-E281-FD1465E0510A}"/>
              </a:ext>
            </a:extLst>
          </p:cNvPr>
          <p:cNvSpPr/>
          <p:nvPr/>
        </p:nvSpPr>
        <p:spPr>
          <a:xfrm>
            <a:off x="0" y="9100720"/>
            <a:ext cx="6858000" cy="798536"/>
          </a:xfrm>
          <a:prstGeom prst="rect">
            <a:avLst/>
          </a:prstGeom>
          <a:solidFill>
            <a:srgbClr val="0C6849"/>
          </a:solidFill>
          <a:ln>
            <a:solidFill>
              <a:srgbClr val="0069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43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CC6803D-0E64-06BF-7900-17CEE90DB233}"/>
              </a:ext>
            </a:extLst>
          </p:cNvPr>
          <p:cNvSpPr/>
          <p:nvPr/>
        </p:nvSpPr>
        <p:spPr>
          <a:xfrm>
            <a:off x="427616" y="9124855"/>
            <a:ext cx="27725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高知県新規就農相談センター 　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1A285E5-8CE3-3B4B-034C-C163959758A2}"/>
              </a:ext>
            </a:extLst>
          </p:cNvPr>
          <p:cNvSpPr/>
          <p:nvPr/>
        </p:nvSpPr>
        <p:spPr>
          <a:xfrm>
            <a:off x="592575" y="9555714"/>
            <a:ext cx="26838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✆　</a:t>
            </a:r>
            <a:r>
              <a:rPr lang="en-US" altLang="ja-JP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088-824-8555</a:t>
            </a:r>
            <a:endParaRPr lang="ja-JP" altLang="en-US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89EE2C6-AEAF-A1DC-6F0A-6441B7FA7BFF}"/>
              </a:ext>
            </a:extLst>
          </p:cNvPr>
          <p:cNvSpPr/>
          <p:nvPr/>
        </p:nvSpPr>
        <p:spPr>
          <a:xfrm>
            <a:off x="872312" y="9370478"/>
            <a:ext cx="17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（高知県農業会議内）</a:t>
            </a:r>
            <a:br>
              <a:rPr lang="en-US" altLang="ja-JP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ja-JP" altLang="en-US" sz="9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887142F-CCCE-1CF8-99B7-A324BAC356BC}"/>
              </a:ext>
            </a:extLst>
          </p:cNvPr>
          <p:cNvSpPr/>
          <p:nvPr/>
        </p:nvSpPr>
        <p:spPr>
          <a:xfrm>
            <a:off x="2877812" y="9132682"/>
            <a:ext cx="32437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高知県高知市丸ノ内</a:t>
            </a:r>
            <a:r>
              <a:rPr lang="en-US" altLang="ja-JP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1-7-52 </a:t>
            </a:r>
            <a:r>
              <a:rPr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県庁西庁舎</a:t>
            </a:r>
            <a:r>
              <a:rPr lang="en-US" altLang="ja-JP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階</a:t>
            </a:r>
            <a:br>
              <a:rPr lang="en-US" altLang="ja-JP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ja-JP" altLang="en-US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526CCB1-F23F-3189-9D47-8B1B09270C7A}"/>
              </a:ext>
            </a:extLst>
          </p:cNvPr>
          <p:cNvSpPr/>
          <p:nvPr/>
        </p:nvSpPr>
        <p:spPr>
          <a:xfrm>
            <a:off x="2889467" y="9331598"/>
            <a:ext cx="32437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E-mail:39syuunousoudan@nca.or.jp</a:t>
            </a:r>
            <a:endParaRPr lang="ja-JP" altLang="en-US" sz="10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5CD6BC3-9DAC-EE87-8813-5726B28893A4}"/>
              </a:ext>
            </a:extLst>
          </p:cNvPr>
          <p:cNvSpPr/>
          <p:nvPr/>
        </p:nvSpPr>
        <p:spPr>
          <a:xfrm>
            <a:off x="2878856" y="9556926"/>
            <a:ext cx="3140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平日</a:t>
            </a:r>
            <a:r>
              <a:rPr lang="en-US" altLang="ja-JP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ja-JP" altLang="en-US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８：３０～１７：１５　</a:t>
            </a:r>
            <a:br>
              <a:rPr lang="en-US" altLang="ja-JP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ja-JP" altLang="en-US" sz="10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E9AD205-7F46-B700-2F3C-817677BDC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945" y="9189620"/>
            <a:ext cx="645878" cy="64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B7781076-C601-C00B-A6EE-5E0B8F88221A}"/>
              </a:ext>
            </a:extLst>
          </p:cNvPr>
          <p:cNvGrpSpPr/>
          <p:nvPr/>
        </p:nvGrpSpPr>
        <p:grpSpPr>
          <a:xfrm>
            <a:off x="1043267" y="5576754"/>
            <a:ext cx="5044192" cy="307538"/>
            <a:chOff x="610928" y="3184236"/>
            <a:chExt cx="5193870" cy="316663"/>
          </a:xfrm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295C246F-8B7E-8093-92B7-FB50457EAC81}"/>
                </a:ext>
              </a:extLst>
            </p:cNvPr>
            <p:cNvSpPr/>
            <p:nvPr/>
          </p:nvSpPr>
          <p:spPr>
            <a:xfrm>
              <a:off x="610928" y="3184236"/>
              <a:ext cx="916396" cy="3122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371" b="1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開催場所</a:t>
              </a: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DA010C10-A0E1-7708-CC04-B8819603D573}"/>
                </a:ext>
              </a:extLst>
            </p:cNvPr>
            <p:cNvSpPr/>
            <p:nvPr/>
          </p:nvSpPr>
          <p:spPr>
            <a:xfrm>
              <a:off x="1454132" y="3188612"/>
              <a:ext cx="2071794" cy="3122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37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移住・交流情報ガーデン</a:t>
              </a: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77BFCEDD-320C-58D7-D7BE-DFDBDDD8533F}"/>
                </a:ext>
              </a:extLst>
            </p:cNvPr>
            <p:cNvSpPr/>
            <p:nvPr/>
          </p:nvSpPr>
          <p:spPr>
            <a:xfrm>
              <a:off x="3364926" y="3219951"/>
              <a:ext cx="2439872" cy="2535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（中央区京橋</a:t>
              </a:r>
              <a:r>
                <a:rPr lang="en-US" altLang="ja-JP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lang="ja-JP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丁目</a:t>
              </a:r>
              <a:r>
                <a:rPr lang="en-US" altLang="ja-JP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1-6 </a:t>
              </a:r>
              <a:r>
                <a:rPr lang="ja-JP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越前屋ビル</a:t>
              </a:r>
              <a:r>
                <a:rPr lang="en-US" altLang="ja-JP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1F</a:t>
              </a:r>
              <a:r>
                <a:rPr lang="ja-JP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）</a:t>
              </a:r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069853FE-828E-4981-631A-1B3CD319449B}"/>
              </a:ext>
            </a:extLst>
          </p:cNvPr>
          <p:cNvGrpSpPr/>
          <p:nvPr/>
        </p:nvGrpSpPr>
        <p:grpSpPr>
          <a:xfrm>
            <a:off x="1037514" y="5022590"/>
            <a:ext cx="5382815" cy="524212"/>
            <a:chOff x="909201" y="5135017"/>
            <a:chExt cx="5382815" cy="524212"/>
          </a:xfrm>
        </p:grpSpPr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EAC45D2E-1A6D-9A79-652E-A9751F6C4E81}"/>
                </a:ext>
              </a:extLst>
            </p:cNvPr>
            <p:cNvGrpSpPr/>
            <p:nvPr/>
          </p:nvGrpSpPr>
          <p:grpSpPr>
            <a:xfrm>
              <a:off x="909201" y="5135017"/>
              <a:ext cx="4386564" cy="451021"/>
              <a:chOff x="778058" y="3545864"/>
              <a:chExt cx="4322130" cy="464403"/>
            </a:xfrm>
          </p:grpSpPr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264A3181-B1E9-83F5-9A5B-9B3934C85F30}"/>
                  </a:ext>
                </a:extLst>
              </p:cNvPr>
              <p:cNvGrpSpPr/>
              <p:nvPr/>
            </p:nvGrpSpPr>
            <p:grpSpPr>
              <a:xfrm>
                <a:off x="778058" y="3545864"/>
                <a:ext cx="4322130" cy="464403"/>
                <a:chOff x="616136" y="2597032"/>
                <a:chExt cx="4322130" cy="464403"/>
              </a:xfrm>
            </p:grpSpPr>
            <p:sp>
              <p:nvSpPr>
                <p:cNvPr id="30" name="正方形/長方形 29">
                  <a:extLst>
                    <a:ext uri="{FF2B5EF4-FFF2-40B4-BE49-F238E27FC236}">
                      <a16:creationId xmlns:a16="http://schemas.microsoft.com/office/drawing/2014/main" id="{426237F1-FFEC-E24E-0B90-645CC3576995}"/>
                    </a:ext>
                  </a:extLst>
                </p:cNvPr>
                <p:cNvSpPr/>
                <p:nvPr/>
              </p:nvSpPr>
              <p:spPr>
                <a:xfrm>
                  <a:off x="616136" y="2696159"/>
                  <a:ext cx="876913" cy="3122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1371" b="1" dirty="0">
                      <a:solidFill>
                        <a:srgbClr val="C0000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開催日時</a:t>
                  </a:r>
                </a:p>
              </p:txBody>
            </p:sp>
            <p:sp>
              <p:nvSpPr>
                <p:cNvPr id="31" name="正方形/長方形 30">
                  <a:extLst>
                    <a:ext uri="{FF2B5EF4-FFF2-40B4-BE49-F238E27FC236}">
                      <a16:creationId xmlns:a16="http://schemas.microsoft.com/office/drawing/2014/main" id="{94A92273-DAF0-4A69-7E23-4F6570DC17EA}"/>
                    </a:ext>
                  </a:extLst>
                </p:cNvPr>
                <p:cNvSpPr/>
                <p:nvPr/>
              </p:nvSpPr>
              <p:spPr>
                <a:xfrm>
                  <a:off x="1919878" y="2597032"/>
                  <a:ext cx="1199123" cy="4644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2331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７</a:t>
                  </a:r>
                  <a:r>
                    <a:rPr lang="ja-JP" altLang="en-US" sz="136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月</a:t>
                  </a:r>
                  <a:r>
                    <a:rPr lang="en-US" altLang="ja-JP" sz="2331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20</a:t>
                  </a:r>
                  <a:r>
                    <a:rPr lang="ja-JP" altLang="en-US" sz="136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日</a:t>
                  </a:r>
                </a:p>
              </p:txBody>
            </p:sp>
            <p:sp>
              <p:nvSpPr>
                <p:cNvPr id="32" name="円/楕円 30">
                  <a:extLst>
                    <a:ext uri="{FF2B5EF4-FFF2-40B4-BE49-F238E27FC236}">
                      <a16:creationId xmlns:a16="http://schemas.microsoft.com/office/drawing/2014/main" id="{F9DC216C-866E-42D1-6E6A-BFF0870F9BEC}"/>
                    </a:ext>
                  </a:extLst>
                </p:cNvPr>
                <p:cNvSpPr/>
                <p:nvPr/>
              </p:nvSpPr>
              <p:spPr>
                <a:xfrm>
                  <a:off x="3064600" y="2717875"/>
                  <a:ext cx="288627" cy="298602"/>
                </a:xfrm>
                <a:prstGeom prst="ellipse">
                  <a:avLst/>
                </a:prstGeom>
                <a:solidFill>
                  <a:srgbClr val="00A0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543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33" name="正方形/長方形 32">
                  <a:extLst>
                    <a:ext uri="{FF2B5EF4-FFF2-40B4-BE49-F238E27FC236}">
                      <a16:creationId xmlns:a16="http://schemas.microsoft.com/office/drawing/2014/main" id="{A01416C9-A216-7207-B111-3A6820729C47}"/>
                    </a:ext>
                  </a:extLst>
                </p:cNvPr>
                <p:cNvSpPr/>
                <p:nvPr/>
              </p:nvSpPr>
              <p:spPr>
                <a:xfrm>
                  <a:off x="3416934" y="2613148"/>
                  <a:ext cx="1521332" cy="3169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1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１</a:t>
                  </a:r>
                  <a:r>
                    <a:rPr lang="en-US" altLang="ja-JP" sz="1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1</a:t>
                  </a:r>
                  <a:r>
                    <a:rPr lang="ja-JP" altLang="en-US" sz="1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：</a:t>
                  </a:r>
                  <a:r>
                    <a:rPr lang="en-US" altLang="ja-JP" sz="1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1</a:t>
                  </a:r>
                  <a:r>
                    <a:rPr lang="ja-JP" altLang="en-US" sz="1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０～１</a:t>
                  </a:r>
                  <a:r>
                    <a:rPr lang="en-US" altLang="ja-JP" sz="1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3</a:t>
                  </a:r>
                  <a:r>
                    <a:rPr lang="ja-JP" altLang="en-US" sz="1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：３０</a:t>
                  </a:r>
                </a:p>
              </p:txBody>
            </p:sp>
            <p:sp>
              <p:nvSpPr>
                <p:cNvPr id="34" name="正方形/長方形 33">
                  <a:extLst>
                    <a:ext uri="{FF2B5EF4-FFF2-40B4-BE49-F238E27FC236}">
                      <a16:creationId xmlns:a16="http://schemas.microsoft.com/office/drawing/2014/main" id="{6E071D12-1A91-B794-9700-DC8A8D0EFB9F}"/>
                    </a:ext>
                  </a:extLst>
                </p:cNvPr>
                <p:cNvSpPr/>
                <p:nvPr/>
              </p:nvSpPr>
              <p:spPr>
                <a:xfrm>
                  <a:off x="1423316" y="2726852"/>
                  <a:ext cx="706774" cy="2796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165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2024.</a:t>
                  </a:r>
                  <a:endParaRPr lang="ja-JP" altLang="en-US" sz="777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ADD3ABAE-AC54-FA3D-06A4-BB8DFFDBF605}"/>
                  </a:ext>
                </a:extLst>
              </p:cNvPr>
              <p:cNvSpPr/>
              <p:nvPr/>
            </p:nvSpPr>
            <p:spPr>
              <a:xfrm>
                <a:off x="3202723" y="3657331"/>
                <a:ext cx="400599" cy="269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dirty="0">
                    <a:solidFill>
                      <a:schemeClr val="bg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土</a:t>
                </a:r>
              </a:p>
            </p:txBody>
          </p:sp>
        </p:grp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AF4E6D8C-A031-08BA-D673-3F75B8F8C6F1}"/>
                </a:ext>
              </a:extLst>
            </p:cNvPr>
            <p:cNvSpPr/>
            <p:nvPr/>
          </p:nvSpPr>
          <p:spPr>
            <a:xfrm>
              <a:off x="5174767" y="5169591"/>
              <a:ext cx="107593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/ </a:t>
              </a:r>
              <a:r>
                <a:rPr lang="ja-JP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受付</a:t>
              </a:r>
              <a:r>
                <a:rPr lang="en-US" altLang="ja-JP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11:00</a:t>
              </a:r>
              <a:r>
                <a:rPr lang="ja-JP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</a:t>
              </a: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7E24005F-C32C-8E74-C80A-5AFE21D710E7}"/>
                </a:ext>
              </a:extLst>
            </p:cNvPr>
            <p:cNvSpPr/>
            <p:nvPr/>
          </p:nvSpPr>
          <p:spPr>
            <a:xfrm>
              <a:off x="3768568" y="5382230"/>
              <a:ext cx="252344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13:</a:t>
              </a:r>
              <a:r>
                <a:rPr lang="ja-JP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</a:t>
              </a:r>
              <a:r>
                <a:rPr lang="ja-JP" altLang="en-US" sz="1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０</a:t>
              </a:r>
              <a:r>
                <a:rPr lang="ja-JP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</a:t>
              </a:r>
              <a:r>
                <a:rPr lang="en-US" altLang="ja-JP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lang="ja-JP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</a:t>
              </a:r>
              <a:r>
                <a:rPr lang="en-US" altLang="ja-JP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:00 </a:t>
              </a:r>
              <a:r>
                <a:rPr lang="en-US" altLang="ja-JP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/ </a:t>
              </a:r>
              <a:r>
                <a:rPr lang="ja-JP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個別相談（希望者）</a:t>
              </a:r>
              <a:endPara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0EFCD479-326E-A89E-82A6-CD07D8F831F6}"/>
              </a:ext>
            </a:extLst>
          </p:cNvPr>
          <p:cNvGrpSpPr/>
          <p:nvPr/>
        </p:nvGrpSpPr>
        <p:grpSpPr>
          <a:xfrm>
            <a:off x="1049498" y="5963796"/>
            <a:ext cx="4342732" cy="709682"/>
            <a:chOff x="919235" y="5940817"/>
            <a:chExt cx="4342732" cy="709682"/>
          </a:xfrm>
        </p:grpSpPr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7D9A325B-997E-022E-82B6-A9D5664BE785}"/>
                </a:ext>
              </a:extLst>
            </p:cNvPr>
            <p:cNvGrpSpPr/>
            <p:nvPr/>
          </p:nvGrpSpPr>
          <p:grpSpPr>
            <a:xfrm>
              <a:off x="919235" y="5940817"/>
              <a:ext cx="4186355" cy="303658"/>
              <a:chOff x="620655" y="3732331"/>
              <a:chExt cx="4310580" cy="312669"/>
            </a:xfrm>
          </p:grpSpPr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0EF33D0D-76F0-548C-304A-D7BAE1E448CD}"/>
                  </a:ext>
                </a:extLst>
              </p:cNvPr>
              <p:cNvSpPr/>
              <p:nvPr/>
            </p:nvSpPr>
            <p:spPr>
              <a:xfrm>
                <a:off x="620655" y="3732712"/>
                <a:ext cx="916397" cy="312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1371" b="1" dirty="0">
                    <a:solidFill>
                      <a:srgbClr val="C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申込方法</a:t>
                </a:r>
              </a:p>
            </p:txBody>
          </p:sp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08C62C29-99F7-5EE3-D073-BA1A3AFB37AC}"/>
                  </a:ext>
                </a:extLst>
              </p:cNvPr>
              <p:cNvSpPr/>
              <p:nvPr/>
            </p:nvSpPr>
            <p:spPr>
              <a:xfrm>
                <a:off x="1496067" y="3732331"/>
                <a:ext cx="3435168" cy="312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371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HP</a:t>
                </a:r>
                <a:r>
                  <a:rPr lang="ja-JP" altLang="en-US" sz="1371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またはお電話でお申し込みください。</a:t>
                </a:r>
              </a:p>
            </p:txBody>
          </p:sp>
        </p:grp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2729F732-915C-20EE-DBA9-24CB36556126}"/>
                </a:ext>
              </a:extLst>
            </p:cNvPr>
            <p:cNvSpPr/>
            <p:nvPr/>
          </p:nvSpPr>
          <p:spPr>
            <a:xfrm>
              <a:off x="1826713" y="6435055"/>
              <a:ext cx="3435254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※ HP</a:t>
              </a:r>
              <a:r>
                <a:rPr lang="ja-JP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→イベント一覧→「高知で就農！スタートアップセミナー</a:t>
              </a:r>
              <a:r>
                <a:rPr lang="en-US" altLang="ja-JP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in</a:t>
              </a:r>
              <a:r>
                <a:rPr lang="ja-JP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東京」</a:t>
              </a:r>
            </a:p>
          </p:txBody>
        </p:sp>
      </p:grpSp>
      <p:sp>
        <p:nvSpPr>
          <p:cNvPr id="1030" name="正方形/長方形 1029">
            <a:extLst>
              <a:ext uri="{FF2B5EF4-FFF2-40B4-BE49-F238E27FC236}">
                <a16:creationId xmlns:a16="http://schemas.microsoft.com/office/drawing/2014/main" id="{886E4E73-3809-6B04-062E-217D0843E1B4}"/>
              </a:ext>
            </a:extLst>
          </p:cNvPr>
          <p:cNvSpPr/>
          <p:nvPr/>
        </p:nvSpPr>
        <p:spPr>
          <a:xfrm>
            <a:off x="1231807" y="6986496"/>
            <a:ext cx="4541628" cy="30213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000"/>
              </a:lnSpc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高知県の農業の特徴と野菜栽培の強み、魅力をお伝えします！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農業にチャレンジするには？どんな支援体制があるの？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どんな研修制度があるの？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農作業、一日のスケジュール紹介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先輩移住就農者さんのリアル就農体験談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教えて高知県の移住情報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就農相談（希望者のみ）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32844AB3-5D8F-440C-9D07-BC754021130F}"/>
              </a:ext>
            </a:extLst>
          </p:cNvPr>
          <p:cNvSpPr/>
          <p:nvPr/>
        </p:nvSpPr>
        <p:spPr>
          <a:xfrm>
            <a:off x="1069248" y="8364011"/>
            <a:ext cx="27751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675645C-C1E8-F1A9-1C90-2631A562BE21}"/>
              </a:ext>
            </a:extLst>
          </p:cNvPr>
          <p:cNvSpPr/>
          <p:nvPr/>
        </p:nvSpPr>
        <p:spPr>
          <a:xfrm>
            <a:off x="907419" y="8841663"/>
            <a:ext cx="461216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‐ HP</a:t>
            </a:r>
            <a:r>
              <a:rPr lang="ja-JP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より「マイページ登録（無料）」で自分に合った情報を集めよう！ </a:t>
            </a:r>
            <a:r>
              <a:rPr lang="en-US" altLang="ja-JP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- </a:t>
            </a:r>
            <a:endParaRPr lang="ja-JP" alt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9" name="図 8" descr="図形, 四角形&#10;&#10;自動的に生成された説明">
            <a:extLst>
              <a:ext uri="{FF2B5EF4-FFF2-40B4-BE49-F238E27FC236}">
                <a16:creationId xmlns:a16="http://schemas.microsoft.com/office/drawing/2014/main" id="{40380A94-DEA4-0B29-1288-7B7F8DE73E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96" y="6256425"/>
            <a:ext cx="2071144" cy="238375"/>
          </a:xfrm>
          <a:prstGeom prst="rect">
            <a:avLst/>
          </a:prstGeom>
        </p:spPr>
      </p:pic>
      <p:sp>
        <p:nvSpPr>
          <p:cNvPr id="25" name="object 4">
            <a:extLst>
              <a:ext uri="{FF2B5EF4-FFF2-40B4-BE49-F238E27FC236}">
                <a16:creationId xmlns:a16="http://schemas.microsoft.com/office/drawing/2014/main" id="{36354E8C-B985-0321-C13B-D5E8DD60EF4B}"/>
              </a:ext>
            </a:extLst>
          </p:cNvPr>
          <p:cNvSpPr txBox="1"/>
          <p:nvPr/>
        </p:nvSpPr>
        <p:spPr>
          <a:xfrm>
            <a:off x="2077517" y="6258149"/>
            <a:ext cx="2135192" cy="166254"/>
          </a:xfrm>
          <a:prstGeom prst="rect">
            <a:avLst/>
          </a:prstGeom>
        </p:spPr>
        <p:txBody>
          <a:bodyPr vert="horz" wrap="square" lIns="0" tIns="12881" rIns="0" bIns="0" rtlCol="0">
            <a:spAutoFit/>
          </a:bodyPr>
          <a:lstStyle/>
          <a:p>
            <a:pPr defTabSz="806501">
              <a:lnSpc>
                <a:spcPct val="150000"/>
              </a:lnSpc>
            </a:pPr>
            <a:r>
              <a:rPr lang="ja-JP" altLang="en-US" sz="800" b="1" kern="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DINPro"/>
              </a:rPr>
              <a:t>高知県新規就農相談センター</a:t>
            </a:r>
            <a:endParaRPr lang="en-US" altLang="ja-JP" sz="800" b="1" kern="0" dirty="0">
              <a:latin typeface="BIZ UDPゴシック" panose="020B0400000000000000" pitchFamily="50" charset="-128"/>
              <a:ea typeface="BIZ UDPゴシック" panose="020B0400000000000000" pitchFamily="50" charset="-128"/>
              <a:cs typeface="DINPro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85EF42C8-A208-4867-B63B-CE0A6C1FADD1}"/>
              </a:ext>
            </a:extLst>
          </p:cNvPr>
          <p:cNvSpPr/>
          <p:nvPr/>
        </p:nvSpPr>
        <p:spPr>
          <a:xfrm rot="10800000">
            <a:off x="522909" y="304104"/>
            <a:ext cx="107766" cy="491586"/>
          </a:xfrm>
          <a:prstGeom prst="rect">
            <a:avLst/>
          </a:prstGeom>
          <a:solidFill>
            <a:srgbClr val="0C6849"/>
          </a:solidFill>
          <a:ln>
            <a:solidFill>
              <a:srgbClr val="0069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43" dirty="0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45405667-4E68-ADAA-FAD2-1FD61470E584}"/>
              </a:ext>
            </a:extLst>
          </p:cNvPr>
          <p:cNvSpPr/>
          <p:nvPr/>
        </p:nvSpPr>
        <p:spPr>
          <a:xfrm rot="16200000">
            <a:off x="554475" y="5032142"/>
            <a:ext cx="107766" cy="491586"/>
          </a:xfrm>
          <a:prstGeom prst="rect">
            <a:avLst/>
          </a:prstGeom>
          <a:solidFill>
            <a:srgbClr val="0C6849"/>
          </a:solidFill>
          <a:ln>
            <a:solidFill>
              <a:srgbClr val="0069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43" dirty="0"/>
          </a:p>
        </p:txBody>
      </p:sp>
      <p:sp>
        <p:nvSpPr>
          <p:cNvPr id="1025" name="正方形/長方形 1024">
            <a:extLst>
              <a:ext uri="{FF2B5EF4-FFF2-40B4-BE49-F238E27FC236}">
                <a16:creationId xmlns:a16="http://schemas.microsoft.com/office/drawing/2014/main" id="{5DD7D72C-C9CD-8C90-7179-3475C44162A9}"/>
              </a:ext>
            </a:extLst>
          </p:cNvPr>
          <p:cNvSpPr/>
          <p:nvPr/>
        </p:nvSpPr>
        <p:spPr>
          <a:xfrm rot="16200000">
            <a:off x="554475" y="6606942"/>
            <a:ext cx="107766" cy="491586"/>
          </a:xfrm>
          <a:prstGeom prst="rect">
            <a:avLst/>
          </a:prstGeom>
          <a:solidFill>
            <a:srgbClr val="0C6849"/>
          </a:solidFill>
          <a:ln>
            <a:solidFill>
              <a:srgbClr val="0069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43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2358264-FC1E-ECF7-5DB6-4CB9129EC2C6}"/>
              </a:ext>
            </a:extLst>
          </p:cNvPr>
          <p:cNvSpPr/>
          <p:nvPr/>
        </p:nvSpPr>
        <p:spPr>
          <a:xfrm>
            <a:off x="1031967" y="6093262"/>
            <a:ext cx="2864914" cy="915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137"/>
              </a:lnSpc>
            </a:pPr>
            <a:r>
              <a:rPr lang="ja-JP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セミナー内容</a:t>
            </a:r>
            <a:endParaRPr lang="en-US" altLang="ja-JP" sz="1300" b="1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B1431F03-74CC-2FE5-9C19-186BBF5A9082}"/>
              </a:ext>
            </a:extLst>
          </p:cNvPr>
          <p:cNvSpPr txBox="1"/>
          <p:nvPr/>
        </p:nvSpPr>
        <p:spPr>
          <a:xfrm>
            <a:off x="5122754" y="8823243"/>
            <a:ext cx="2340188" cy="231977"/>
          </a:xfrm>
          <a:prstGeom prst="rect">
            <a:avLst/>
          </a:prstGeom>
        </p:spPr>
        <p:txBody>
          <a:bodyPr vert="horz" wrap="square" lIns="0" tIns="12881" rIns="0" bIns="0" rtlCol="0">
            <a:spAutoFit/>
          </a:bodyPr>
          <a:lstStyle/>
          <a:p>
            <a:pPr defTabSz="806501">
              <a:lnSpc>
                <a:spcPct val="150000"/>
              </a:lnSpc>
            </a:pPr>
            <a:r>
              <a:rPr lang="en-US" altLang="ja-JP" sz="1058" kern="0" dirty="0">
                <a:latin typeface="DINPro"/>
                <a:cs typeface="DINPro"/>
              </a:rPr>
              <a:t>https://kochi-be-farmer.jp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4E3F0A5-66E1-C394-6237-CE986E8E11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98"/>
          <a:stretch/>
        </p:blipFill>
        <p:spPr>
          <a:xfrm rot="5400000">
            <a:off x="4149321" y="2261304"/>
            <a:ext cx="3834482" cy="15583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392B661-5F16-1F61-DA23-896EB0F760F7}"/>
              </a:ext>
            </a:extLst>
          </p:cNvPr>
          <p:cNvSpPr/>
          <p:nvPr/>
        </p:nvSpPr>
        <p:spPr>
          <a:xfrm>
            <a:off x="3992277" y="1119454"/>
            <a:ext cx="2866703" cy="3856389"/>
          </a:xfrm>
          <a:prstGeom prst="rect">
            <a:avLst/>
          </a:prstGeom>
          <a:solidFill>
            <a:srgbClr val="093922">
              <a:alpha val="75000"/>
            </a:srgbClr>
          </a:solidFill>
          <a:ln>
            <a:solidFill>
              <a:srgbClr val="0069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43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9A8C3F5B-D9B3-4BA2-6F98-0E2D3CDDF381}"/>
              </a:ext>
            </a:extLst>
          </p:cNvPr>
          <p:cNvGrpSpPr/>
          <p:nvPr/>
        </p:nvGrpSpPr>
        <p:grpSpPr>
          <a:xfrm>
            <a:off x="5825828" y="674970"/>
            <a:ext cx="1130031" cy="1088849"/>
            <a:chOff x="4860767" y="4061757"/>
            <a:chExt cx="1666687" cy="1666687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556B4D8A-192D-2DBC-BBAB-C99AEF1C5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767" y="4061757"/>
              <a:ext cx="1666687" cy="1666687"/>
            </a:xfrm>
            <a:prstGeom prst="rect">
              <a:avLst/>
            </a:prstGeom>
          </p:spPr>
        </p:pic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4808BEBF-DBAE-4188-98E5-4C499D2C72B1}"/>
                </a:ext>
              </a:extLst>
            </p:cNvPr>
            <p:cNvSpPr/>
            <p:nvPr/>
          </p:nvSpPr>
          <p:spPr>
            <a:xfrm>
              <a:off x="4993318" y="4552266"/>
              <a:ext cx="1274817" cy="3698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97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</a:t>
              </a:r>
              <a:r>
                <a:rPr lang="ja-JP" alt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参加費</a:t>
              </a:r>
              <a:r>
                <a:rPr lang="ja-JP" altLang="en-US" sz="97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無料</a:t>
              </a:r>
              <a:endParaRPr lang="en-US" altLang="ja-JP" sz="97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29A3D8D-F846-776C-6846-02F63E444033}"/>
                </a:ext>
              </a:extLst>
            </p:cNvPr>
            <p:cNvSpPr/>
            <p:nvPr/>
          </p:nvSpPr>
          <p:spPr>
            <a:xfrm>
              <a:off x="4999111" y="4819318"/>
              <a:ext cx="1209796" cy="3424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入退場自由</a:t>
              </a:r>
              <a:endParaRPr lang="en-US" altLang="ja-JP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037" name="正方形/長方形 1036">
            <a:extLst>
              <a:ext uri="{FF2B5EF4-FFF2-40B4-BE49-F238E27FC236}">
                <a16:creationId xmlns:a16="http://schemas.microsoft.com/office/drawing/2014/main" id="{B20F96C9-41F8-9408-F0B0-DDF04CAC1058}"/>
              </a:ext>
            </a:extLst>
          </p:cNvPr>
          <p:cNvSpPr/>
          <p:nvPr/>
        </p:nvSpPr>
        <p:spPr>
          <a:xfrm>
            <a:off x="4055700" y="3746275"/>
            <a:ext cx="2618612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お二人の就農体験、</a:t>
            </a:r>
            <a:r>
              <a:rPr lang="ja-JP" altLang="en-US" sz="8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なぜ高知？どうして農家？　　　　技術</a:t>
            </a:r>
            <a:r>
              <a:rPr lang="ja-JP" altLang="en-US" sz="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はどこで？選んだ品目は？などなど</a:t>
            </a:r>
            <a:r>
              <a:rPr lang="en-US" altLang="ja-JP" sz="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</a:p>
          <a:p>
            <a:pPr>
              <a:lnSpc>
                <a:spcPts val="1200"/>
              </a:lnSpc>
            </a:pPr>
            <a:r>
              <a:rPr lang="ja-JP" altLang="en-US" sz="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質問にもお受けします！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D2B810-552C-A612-281E-76AFFD78F34C}"/>
              </a:ext>
            </a:extLst>
          </p:cNvPr>
          <p:cNvSpPr txBox="1"/>
          <p:nvPr/>
        </p:nvSpPr>
        <p:spPr>
          <a:xfrm>
            <a:off x="4030376" y="1933084"/>
            <a:ext cx="3747855" cy="132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kumimoji="1"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農業に興味のある方、高知が好きな方！</a:t>
            </a:r>
            <a:endParaRPr kumimoji="1" lang="en-US" altLang="ja-JP" sz="9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400"/>
              </a:lnSpc>
            </a:pPr>
            <a:r>
              <a:rPr kumimoji="1"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農業を仕事にしてみたいと考えている方！大歓迎</a:t>
            </a:r>
            <a:r>
              <a:rPr kumimoji="1" lang="en-US" altLang="ja-JP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‼</a:t>
            </a:r>
          </a:p>
          <a:p>
            <a:pPr>
              <a:lnSpc>
                <a:spcPts val="1400"/>
              </a:lnSpc>
            </a:pPr>
            <a:r>
              <a:rPr kumimoji="1"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「何から始めればいいのか」「支援制度、研修制度」</a:t>
            </a:r>
            <a:endParaRPr kumimoji="1" lang="en-US" altLang="ja-JP" sz="9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400"/>
              </a:lnSpc>
            </a:pPr>
            <a:r>
              <a:rPr kumimoji="1"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「農作業、一日のスケジュール紹介」</a:t>
            </a:r>
            <a:endParaRPr kumimoji="1" lang="en-US" altLang="ja-JP" sz="9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kumimoji="1"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先輩就農者の方の</a:t>
            </a:r>
            <a:r>
              <a:rPr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体験談</a:t>
            </a:r>
            <a:r>
              <a:rPr kumimoji="1"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」など、お伝えします。</a:t>
            </a:r>
            <a:endParaRPr kumimoji="1" lang="en-US" altLang="ja-JP" sz="9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400"/>
              </a:lnSpc>
            </a:pPr>
            <a:r>
              <a:rPr kumimoji="1"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ご希望の方には個別就農相談も！</a:t>
            </a:r>
            <a:endParaRPr kumimoji="1" lang="en-US" altLang="ja-JP" sz="9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400"/>
              </a:lnSpc>
            </a:pPr>
            <a:r>
              <a:rPr kumimoji="1"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お気軽にご来場ください♪</a:t>
            </a:r>
            <a:endParaRPr kumimoji="1" lang="en-US" altLang="ja-JP" sz="9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B2BDA50B-CBAF-DFF3-8958-ACB17159FAA2}"/>
              </a:ext>
            </a:extLst>
          </p:cNvPr>
          <p:cNvCxnSpPr>
            <a:cxnSpLocks/>
          </p:cNvCxnSpPr>
          <p:nvPr/>
        </p:nvCxnSpPr>
        <p:spPr>
          <a:xfrm>
            <a:off x="3992278" y="1830964"/>
            <a:ext cx="27074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2A1D105-838B-DCAA-C48E-B9DFD5B1CF4B}"/>
              </a:ext>
            </a:extLst>
          </p:cNvPr>
          <p:cNvSpPr/>
          <p:nvPr/>
        </p:nvSpPr>
        <p:spPr>
          <a:xfrm>
            <a:off x="4055701" y="3406044"/>
            <a:ext cx="2396850" cy="376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関東から高知県高岡郡日高村へ移住</a:t>
            </a:r>
            <a:endParaRPr lang="en-US" altLang="ja-JP" sz="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ご夫妻で就農された三好さん一家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4A3CF82-CC2D-0042-35DC-AAB7427FD238}"/>
              </a:ext>
            </a:extLst>
          </p:cNvPr>
          <p:cNvSpPr txBox="1"/>
          <p:nvPr/>
        </p:nvSpPr>
        <p:spPr>
          <a:xfrm>
            <a:off x="4110772" y="4663379"/>
            <a:ext cx="3542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セミナー内容の対象は、５０代くらいまでとなります。</a:t>
            </a:r>
            <a:endParaRPr lang="en-US" altLang="ja-JP" sz="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endParaRPr kumimoji="1" lang="en-US" altLang="ja-JP" sz="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A64F5E0A-1A3E-356E-37D3-E623F8122E96}"/>
              </a:ext>
            </a:extLst>
          </p:cNvPr>
          <p:cNvCxnSpPr>
            <a:cxnSpLocks/>
          </p:cNvCxnSpPr>
          <p:nvPr/>
        </p:nvCxnSpPr>
        <p:spPr>
          <a:xfrm>
            <a:off x="3993911" y="3296529"/>
            <a:ext cx="27074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8738F89-C695-8A9B-B0C2-8698BE6F15DF}"/>
              </a:ext>
            </a:extLst>
          </p:cNvPr>
          <p:cNvSpPr txBox="1"/>
          <p:nvPr/>
        </p:nvSpPr>
        <p:spPr>
          <a:xfrm>
            <a:off x="4004656" y="1525044"/>
            <a:ext cx="2399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就農するイメージが出来ます！</a:t>
            </a:r>
            <a:endParaRPr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endParaRPr kumimoji="1" lang="en-US" altLang="ja-JP" sz="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1562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313</TotalTime>
  <Words>359</Words>
  <Application>Microsoft Office PowerPoint</Application>
  <PresentationFormat>A4 210 x 297 mm</PresentationFormat>
  <Paragraphs>61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UDPゴシック</vt:lpstr>
      <vt:lpstr>DINPro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隆昭 水田</dc:creator>
  <cp:lastModifiedBy>隆昭 水田</cp:lastModifiedBy>
  <cp:revision>55</cp:revision>
  <cp:lastPrinted>2024-06-17T05:40:14Z</cp:lastPrinted>
  <dcterms:created xsi:type="dcterms:W3CDTF">2024-06-14T02:58:57Z</dcterms:created>
  <dcterms:modified xsi:type="dcterms:W3CDTF">2024-07-16T00:05:50Z</dcterms:modified>
</cp:coreProperties>
</file>